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6" r:id="rId11"/>
    <p:sldId id="268" r:id="rId12"/>
    <p:sldId id="267" r:id="rId13"/>
    <p:sldId id="277" r:id="rId14"/>
    <p:sldId id="281" r:id="rId15"/>
    <p:sldId id="283" r:id="rId16"/>
    <p:sldId id="269" r:id="rId17"/>
    <p:sldId id="271" r:id="rId18"/>
    <p:sldId id="272" r:id="rId19"/>
    <p:sldId id="273" r:id="rId20"/>
    <p:sldId id="284" r:id="rId21"/>
    <p:sldId id="275" r:id="rId22"/>
    <p:sldId id="276" r:id="rId23"/>
    <p:sldId id="270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81" autoAdjust="0"/>
    <p:restoredTop sz="94660"/>
  </p:normalViewPr>
  <p:slideViewPr>
    <p:cSldViewPr snapToGrid="0">
      <p:cViewPr>
        <p:scale>
          <a:sx n="200" d="100"/>
          <a:sy n="20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2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3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9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9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5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6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97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4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2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4CB1B-E155-47B7-A8A7-05E5DC9C4A71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775BF-CD27-45BE-83D9-79EC5BC03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3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kiespurs/BlenderPythonTes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SFM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2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Blender + Python Scripting as Renderer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workflow to make and render a scene using Blender</a:t>
            </a:r>
          </a:p>
          <a:p>
            <a:pPr lvl="1"/>
            <a:r>
              <a:rPr lang="en-US" dirty="0"/>
              <a:t>User input objects rotation, translation, scale</a:t>
            </a:r>
          </a:p>
          <a:p>
            <a:pPr lvl="1"/>
            <a:r>
              <a:rPr lang="en-US" dirty="0"/>
              <a:t>User input camera parameters</a:t>
            </a:r>
          </a:p>
          <a:p>
            <a:pPr lvl="1"/>
            <a:r>
              <a:rPr lang="en-US" dirty="0"/>
              <a:t>User input trajectory</a:t>
            </a:r>
          </a:p>
          <a:p>
            <a:pPr lvl="1"/>
            <a:r>
              <a:rPr lang="en-US" dirty="0"/>
              <a:t>Output imagery and metadata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4159250"/>
            <a:ext cx="5010150" cy="21526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183" y="3486228"/>
            <a:ext cx="4040505" cy="30303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19999" y="3086417"/>
            <a:ext cx="4040505" cy="30303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15" y="2746773"/>
            <a:ext cx="4040505" cy="30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2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Blender Object Placement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placement via scene.xml</a:t>
            </a:r>
          </a:p>
          <a:p>
            <a:r>
              <a:rPr lang="en-US" dirty="0"/>
              <a:t>Manual Inspection of vertices in Blender 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3415"/>
          <a:stretch/>
        </p:blipFill>
        <p:spPr>
          <a:xfrm>
            <a:off x="838199" y="2897164"/>
            <a:ext cx="9270539" cy="3800815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7566660" y="3642360"/>
            <a:ext cx="979978" cy="594360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4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3231" t="4163" r="40258" b="67846"/>
          <a:stretch/>
        </p:blipFill>
        <p:spPr>
          <a:xfrm>
            <a:off x="8498024" y="2148205"/>
            <a:ext cx="3511095" cy="310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Blender Photogrammetric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 checkerboard “room” and moved cameras around the inside with 100 random translation, rotations</a:t>
            </a:r>
          </a:p>
          <a:p>
            <a:r>
              <a:rPr lang="en-US" dirty="0"/>
              <a:t>Used 5 different focal cameras</a:t>
            </a:r>
          </a:p>
          <a:p>
            <a:r>
              <a:rPr lang="en-US" dirty="0"/>
              <a:t>Extracted Corners in </a:t>
            </a:r>
            <a:r>
              <a:rPr lang="en-US" dirty="0" err="1"/>
              <a:t>Matlab</a:t>
            </a:r>
            <a:r>
              <a:rPr lang="en-US" dirty="0"/>
              <a:t> using Harris</a:t>
            </a:r>
          </a:p>
          <a:p>
            <a:r>
              <a:rPr lang="en-US" dirty="0"/>
              <a:t>Compared to expected projected based on camera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359" y="4360993"/>
            <a:ext cx="3851546" cy="2302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370" r="8995"/>
          <a:stretch/>
        </p:blipFill>
        <p:spPr>
          <a:xfrm>
            <a:off x="963809" y="4164119"/>
            <a:ext cx="3328331" cy="23469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3980" y="6311900"/>
            <a:ext cx="2775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Half Pixel Bias</a:t>
            </a:r>
          </a:p>
        </p:txBody>
      </p:sp>
    </p:spTree>
    <p:extLst>
      <p:ext uri="{BB962C8B-B14F-4D97-AF65-F5344CB8AC3E}">
        <p14:creationId xmlns:p14="http://schemas.microsoft.com/office/powerpoint/2010/main" val="1667897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6" y="1659471"/>
            <a:ext cx="2701616" cy="1536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270770" y="3977859"/>
            <a:ext cx="2818713" cy="2590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887" y="1282706"/>
            <a:ext cx="2903760" cy="28265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4546" y="133297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Scene in Blender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2182" y="963640"/>
            <a:ext cx="22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Photoscan</a:t>
            </a:r>
            <a:r>
              <a:rPr lang="en-US" dirty="0"/>
              <a:t> </a:t>
            </a:r>
            <a:r>
              <a:rPr lang="en-US" dirty="0" err="1"/>
              <a:t>Pointcloud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73980" y="3784940"/>
            <a:ext cx="18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Assessment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66" y="3688080"/>
            <a:ext cx="4958080" cy="3169920"/>
          </a:xfrm>
          <a:prstGeom prst="rect">
            <a:avLst/>
          </a:prstGeom>
        </p:spPr>
      </p:pic>
      <p:sp>
        <p:nvSpPr>
          <p:cNvPr id="12" name="Arrow: Up 11"/>
          <p:cNvSpPr/>
          <p:nvPr/>
        </p:nvSpPr>
        <p:spPr>
          <a:xfrm rot="10397956">
            <a:off x="1521153" y="2960354"/>
            <a:ext cx="597577" cy="944880"/>
          </a:xfrm>
          <a:prstGeom prst="upArrow">
            <a:avLst>
              <a:gd name="adj1" fmla="val 50000"/>
              <a:gd name="adj2" fmla="val 522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/>
          <p:cNvSpPr/>
          <p:nvPr/>
        </p:nvSpPr>
        <p:spPr>
          <a:xfrm rot="2821013">
            <a:off x="5404973" y="3113661"/>
            <a:ext cx="652641" cy="9448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/>
          <p:cNvSpPr/>
          <p:nvPr/>
        </p:nvSpPr>
        <p:spPr>
          <a:xfrm rot="7889561">
            <a:off x="8887232" y="3530873"/>
            <a:ext cx="644388" cy="9448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18482" y="3401435"/>
            <a:ext cx="157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 Images</a:t>
            </a:r>
          </a:p>
        </p:txBody>
      </p:sp>
    </p:spTree>
    <p:extLst>
      <p:ext uri="{BB962C8B-B14F-4D97-AF65-F5344CB8AC3E}">
        <p14:creationId xmlns:p14="http://schemas.microsoft.com/office/powerpoint/2010/main" val="342876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27" y="2582081"/>
            <a:ext cx="4327404" cy="321996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23947" y="2212749"/>
            <a:ext cx="3266052" cy="5371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Add 3 meters flat water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4557" t="30593" r="22046" b="23502"/>
          <a:stretch/>
        </p:blipFill>
        <p:spPr>
          <a:xfrm>
            <a:off x="5834379" y="2583655"/>
            <a:ext cx="4795521" cy="321838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979939" y="2212749"/>
            <a:ext cx="294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Some structures half in water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49499" y="2667446"/>
            <a:ext cx="184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Colored blue just for this figure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Blender Simulating Water Refraction</a:t>
            </a:r>
          </a:p>
        </p:txBody>
      </p:sp>
    </p:spTree>
    <p:extLst>
      <p:ext uri="{BB962C8B-B14F-4D97-AF65-F5344CB8AC3E}">
        <p14:creationId xmlns:p14="http://schemas.microsoft.com/office/powerpoint/2010/main" val="67515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2895600"/>
            <a:ext cx="4286250" cy="4181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2779315"/>
            <a:ext cx="4667250" cy="433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95600"/>
            <a:ext cx="3924300" cy="39624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201160" y="6261100"/>
            <a:ext cx="4635500" cy="8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err="1"/>
              <a:t>caxis</a:t>
            </a:r>
            <a:r>
              <a:rPr lang="en-US" sz="4400" b="1" dirty="0"/>
              <a:t> = [-0.2 0.2]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0500" y="1751210"/>
            <a:ext cx="4635500" cy="1411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/>
              <a:t>No Water</a:t>
            </a:r>
          </a:p>
          <a:p>
            <a:pPr marL="0" indent="0">
              <a:buNone/>
            </a:pPr>
            <a:r>
              <a:rPr lang="en-US" sz="4400" b="1" dirty="0"/>
              <a:t>Intrinsic Float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95800" y="1727795"/>
            <a:ext cx="4635500" cy="1411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/>
              <a:t>Water</a:t>
            </a:r>
          </a:p>
          <a:p>
            <a:pPr marL="0" indent="0">
              <a:buNone/>
            </a:pPr>
            <a:r>
              <a:rPr lang="en-US" sz="4400" b="1" dirty="0"/>
              <a:t>Intrinsic Fixed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585200" y="1767880"/>
            <a:ext cx="4635500" cy="1411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/>
              <a:t>Water</a:t>
            </a:r>
          </a:p>
          <a:p>
            <a:pPr marL="0" indent="0">
              <a:buNone/>
            </a:pPr>
            <a:r>
              <a:rPr lang="en-US" sz="4400" b="1" dirty="0"/>
              <a:t>Intrinsic Float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Assessment after </a:t>
            </a:r>
            <a:r>
              <a:rPr lang="en-US" dirty="0" err="1"/>
              <a:t>Photoscan</a:t>
            </a:r>
            <a:r>
              <a:rPr lang="en-US" dirty="0"/>
              <a:t> Processing</a:t>
            </a:r>
            <a:br>
              <a:rPr lang="en-US" dirty="0"/>
            </a:br>
            <a:r>
              <a:rPr lang="en-US" dirty="0"/>
              <a:t>Using Known Camera Calibration (Fixed) vs Solving with SFM (Float)</a:t>
            </a:r>
          </a:p>
        </p:txBody>
      </p:sp>
    </p:spTree>
    <p:extLst>
      <p:ext uri="{BB962C8B-B14F-4D97-AF65-F5344CB8AC3E}">
        <p14:creationId xmlns:p14="http://schemas.microsoft.com/office/powerpoint/2010/main" val="2605699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: Add Material Input in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generate cm scale resolution over 100m x 100m plane</a:t>
            </a:r>
          </a:p>
          <a:p>
            <a:pPr lvl="1"/>
            <a:r>
              <a:rPr lang="en-US" dirty="0"/>
              <a:t>Option A: 10,000 x 10,000 image as texture</a:t>
            </a:r>
          </a:p>
          <a:p>
            <a:pPr lvl="2"/>
            <a:r>
              <a:rPr lang="en-US" dirty="0"/>
              <a:t>Might crash Blender, not </a:t>
            </a:r>
            <a:r>
              <a:rPr lang="en-US" dirty="0" err="1"/>
              <a:t>scaleable</a:t>
            </a:r>
            <a:r>
              <a:rPr lang="en-US" dirty="0"/>
              <a:t> to km scale field site</a:t>
            </a:r>
          </a:p>
          <a:p>
            <a:pPr lvl="1"/>
            <a:r>
              <a:rPr lang="en-US" dirty="0"/>
              <a:t>Option B: Tiling and Layering</a:t>
            </a:r>
          </a:p>
          <a:p>
            <a:pPr lvl="2"/>
            <a:r>
              <a:rPr lang="en-US" dirty="0"/>
              <a:t>Tile the same textures repeatedly, and layer various textures</a:t>
            </a:r>
          </a:p>
          <a:p>
            <a:r>
              <a:rPr lang="en-US" dirty="0"/>
              <a:t>Currently the texture is set by the </a:t>
            </a:r>
            <a:r>
              <a:rPr lang="en-US" dirty="0" err="1"/>
              <a:t>obj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This means for any texture, a new </a:t>
            </a:r>
            <a:r>
              <a:rPr lang="en-US" dirty="0" err="1"/>
              <a:t>obj</a:t>
            </a:r>
            <a:r>
              <a:rPr lang="en-US" dirty="0"/>
              <a:t> file must be made</a:t>
            </a:r>
          </a:p>
          <a:p>
            <a:r>
              <a:rPr lang="en-US" dirty="0"/>
              <a:t>Goal is to have a default texture for every object, but also a “textures” folder which the user can pick from</a:t>
            </a:r>
          </a:p>
        </p:txBody>
      </p:sp>
      <p:pic>
        <p:nvPicPr>
          <p:cNvPr id="3076" name="Picture 4" descr="Image result for seamless texture blen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008" y="2321970"/>
            <a:ext cx="3439067" cy="21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596063" y="5189629"/>
            <a:ext cx="4713821" cy="1571274"/>
            <a:chOff x="3180080" y="5584508"/>
            <a:chExt cx="3630930" cy="1210310"/>
          </a:xfrm>
        </p:grpSpPr>
        <p:pic>
          <p:nvPicPr>
            <p:cNvPr id="3074" name="Picture 2" descr="Image result for seamless texture blend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0390" y="5584508"/>
              <a:ext cx="1210310" cy="121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Image result for seamless texture blend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700" y="5584508"/>
              <a:ext cx="1210310" cy="121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seamless texture blend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080" y="5584508"/>
              <a:ext cx="1210310" cy="121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7074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: Validate Material Texture resolution/sharpness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make sure that if the resolution of the imagery isn’t being </a:t>
            </a:r>
            <a:r>
              <a:rPr lang="en-US" dirty="0" err="1"/>
              <a:t>downsampled</a:t>
            </a:r>
            <a:r>
              <a:rPr lang="en-US" dirty="0"/>
              <a:t> or smoothed by the renderer</a:t>
            </a:r>
          </a:p>
          <a:p>
            <a:endParaRPr lang="en-US" dirty="0"/>
          </a:p>
        </p:txBody>
      </p:sp>
      <p:pic>
        <p:nvPicPr>
          <p:cNvPr id="2050" name="Picture 2" descr="Image result for tri bar arra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1" t="33278" r="40031" b="41449"/>
          <a:stretch/>
        </p:blipFill>
        <p:spPr bwMode="auto">
          <a:xfrm>
            <a:off x="6027419" y="3299459"/>
            <a:ext cx="3390901" cy="245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thorlabs.com/images/TabImages/sector_star_target_A1-7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090" y="3061935"/>
            <a:ext cx="292608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24596" y="5618683"/>
            <a:ext cx="160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Seimens</a:t>
            </a:r>
            <a:r>
              <a:rPr lang="en-US" dirty="0"/>
              <a:t> Target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1335" y="5746963"/>
            <a:ext cx="125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Tribar array</a:t>
            </a:r>
          </a:p>
        </p:txBody>
      </p:sp>
    </p:spTree>
    <p:extLst>
      <p:ext uri="{BB962C8B-B14F-4D97-AF65-F5344CB8AC3E}">
        <p14:creationId xmlns:p14="http://schemas.microsoft.com/office/powerpoint/2010/main" val="236053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: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focal length validation</a:t>
            </a:r>
          </a:p>
          <a:p>
            <a:r>
              <a:rPr lang="en-US" dirty="0"/>
              <a:t>Document principal point validation</a:t>
            </a:r>
          </a:p>
          <a:p>
            <a:r>
              <a:rPr lang="en-US" dirty="0"/>
              <a:t>Document Order of Rotations in Blender</a:t>
            </a:r>
          </a:p>
          <a:p>
            <a:pPr lvl="1"/>
            <a:r>
              <a:rPr lang="en-US" dirty="0"/>
              <a:t>(Maybe want to use quaternions for this since Blender Euler is inconsistent)</a:t>
            </a:r>
          </a:p>
          <a:p>
            <a:r>
              <a:rPr lang="en-US" dirty="0"/>
              <a:t>Generate More OBJ files</a:t>
            </a:r>
          </a:p>
          <a:p>
            <a:r>
              <a:rPr lang="en-US" dirty="0"/>
              <a:t>Develop Image post-processing Script (</a:t>
            </a:r>
            <a:r>
              <a:rPr lang="en-US" dirty="0" err="1"/>
              <a:t>vignetting</a:t>
            </a:r>
            <a:r>
              <a:rPr lang="en-US" dirty="0"/>
              <a:t>, distortion, noise, blur)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74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: Decide on Committee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Committee Members? (in no particular order)</a:t>
            </a:r>
          </a:p>
          <a:p>
            <a:pPr lvl="1"/>
            <a:r>
              <a:rPr lang="en-US" dirty="0"/>
              <a:t>GCR: Mike Bailey (Computer Graphics)</a:t>
            </a:r>
          </a:p>
          <a:p>
            <a:pPr lvl="1"/>
            <a:r>
              <a:rPr lang="en-US" dirty="0"/>
              <a:t>Mike Olsen</a:t>
            </a:r>
          </a:p>
          <a:p>
            <a:pPr lvl="1"/>
            <a:r>
              <a:rPr lang="en-US" dirty="0"/>
              <a:t>Craig Glennie </a:t>
            </a:r>
          </a:p>
          <a:p>
            <a:pPr lvl="1"/>
            <a:r>
              <a:rPr lang="en-US" dirty="0"/>
              <a:t>Michael </a:t>
            </a:r>
            <a:r>
              <a:rPr lang="en-US" dirty="0" err="1"/>
              <a:t>Starek</a:t>
            </a:r>
            <a:endParaRPr lang="en-US" dirty="0"/>
          </a:p>
          <a:p>
            <a:pPr lvl="1"/>
            <a:r>
              <a:rPr lang="en-US" dirty="0"/>
              <a:t>Rob Fisher (ERDC-GRL doing SFM work)</a:t>
            </a:r>
          </a:p>
          <a:p>
            <a:pPr lvl="1"/>
            <a:r>
              <a:rPr lang="en-US" dirty="0"/>
              <a:t>Craig </a:t>
            </a:r>
            <a:r>
              <a:rPr lang="en-US" dirty="0" err="1"/>
              <a:t>Rodarmel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30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SFM-MVS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3d georeferenced </a:t>
            </a:r>
            <a:r>
              <a:rPr lang="en-US" dirty="0" err="1"/>
              <a:t>pointcloud</a:t>
            </a:r>
            <a:r>
              <a:rPr lang="en-US" dirty="0"/>
              <a:t> from imagery</a:t>
            </a:r>
          </a:p>
          <a:p>
            <a:r>
              <a:rPr lang="en-US" dirty="0"/>
              <a:t>SFM to calculate poses</a:t>
            </a:r>
          </a:p>
          <a:p>
            <a:r>
              <a:rPr lang="en-US" dirty="0"/>
              <a:t>MVS to generate dense </a:t>
            </a:r>
            <a:r>
              <a:rPr lang="en-US" dirty="0" err="1"/>
              <a:t>pointcloud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55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repo: </a:t>
            </a:r>
            <a:r>
              <a:rPr lang="en-US" dirty="0">
                <a:hlinkClick r:id="rId2"/>
              </a:rPr>
              <a:t>https://github.com/hokiespurs/BlenderPythonTest</a:t>
            </a:r>
            <a:endParaRPr lang="en-US" dirty="0"/>
          </a:p>
          <a:p>
            <a:pPr lvl="1"/>
            <a:r>
              <a:rPr lang="en-US" dirty="0"/>
              <a:t>Need to get me to give you access so you can see issues, and code updates</a:t>
            </a:r>
          </a:p>
          <a:p>
            <a:r>
              <a:rPr lang="en-US" dirty="0"/>
              <a:t>Need a cool acronym</a:t>
            </a:r>
          </a:p>
          <a:p>
            <a:r>
              <a:rPr lang="en-US" dirty="0"/>
              <a:t>In Depth Details on XML format on next few slides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55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XML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418114"/>
            <a:ext cx="11772900" cy="49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5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1446"/>
          <a:stretch/>
        </p:blipFill>
        <p:spPr>
          <a:xfrm>
            <a:off x="762000" y="1839264"/>
            <a:ext cx="2464118" cy="4337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4123006" y="919560"/>
            <a:ext cx="7901354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45" y="5233988"/>
            <a:ext cx="1200150" cy="942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0" y="4864656"/>
            <a:ext cx="60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19410" y="562334"/>
            <a:ext cx="170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objectLibrary.txt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2577" y="5520809"/>
            <a:ext cx="4253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Indicates local </a:t>
            </a:r>
            <a:r>
              <a:rPr lang="en-US" dirty="0" err="1"/>
              <a:t>xyz</a:t>
            </a:r>
            <a:r>
              <a:rPr lang="en-US" dirty="0"/>
              <a:t> coordinates of “markers”</a:t>
            </a:r>
          </a:p>
          <a:p>
            <a:r>
              <a:rPr lang="en-US" dirty="0"/>
              <a:t>0,0,0 of object defines “control”</a:t>
            </a:r>
          </a:p>
        </p:txBody>
      </p:sp>
    </p:spTree>
    <p:extLst>
      <p:ext uri="{BB962C8B-B14F-4D97-AF65-F5344CB8AC3E}">
        <p14:creationId xmlns:p14="http://schemas.microsoft.com/office/powerpoint/2010/main" val="1028643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XML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4488"/>
            <a:ext cx="86010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01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XML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794"/>
            <a:ext cx="8534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3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current research focused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57078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in current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($) to acquire imagery, collect control data with GPS/Lidar</a:t>
            </a:r>
          </a:p>
          <a:p>
            <a:r>
              <a:rPr lang="en-US" dirty="0"/>
              <a:t>Lack of control of independent variables</a:t>
            </a:r>
          </a:p>
          <a:p>
            <a:pPr lvl="1"/>
            <a:r>
              <a:rPr lang="en-US" dirty="0"/>
              <a:t>Object texture, sunlight, camera positioning, camera </a:t>
            </a:r>
            <a:r>
              <a:rPr lang="en-US" dirty="0" err="1"/>
              <a:t>intrinsics</a:t>
            </a:r>
            <a:r>
              <a:rPr lang="en-US" dirty="0"/>
              <a:t>, camera exposure, camera blurring</a:t>
            </a:r>
          </a:p>
          <a:p>
            <a:r>
              <a:rPr lang="en-US" dirty="0"/>
              <a:t>Lack of accuracy of control data</a:t>
            </a:r>
          </a:p>
          <a:p>
            <a:pPr lvl="1"/>
            <a:r>
              <a:rPr lang="en-US" dirty="0"/>
              <a:t>GPS and </a:t>
            </a:r>
            <a:r>
              <a:rPr lang="en-US" dirty="0" err="1"/>
              <a:t>lidar</a:t>
            </a:r>
            <a:r>
              <a:rPr lang="en-US" dirty="0"/>
              <a:t> have errors which propagate through into the assessment</a:t>
            </a:r>
          </a:p>
          <a:p>
            <a:r>
              <a:rPr lang="en-US" dirty="0"/>
              <a:t>Lack of repeatability</a:t>
            </a:r>
          </a:p>
          <a:p>
            <a:pPr lvl="1"/>
            <a:r>
              <a:rPr lang="en-US" dirty="0"/>
              <a:t>Difficult for two researchers to do the same exact experiment</a:t>
            </a:r>
          </a:p>
        </p:txBody>
      </p:sp>
    </p:spTree>
    <p:extLst>
      <p:ext uri="{BB962C8B-B14F-4D97-AF65-F5344CB8AC3E}">
        <p14:creationId xmlns:p14="http://schemas.microsoft.com/office/powerpoint/2010/main" val="135416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Virtual World for Experiment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simulate cameras, imagery, texture, lighting, refraction, </a:t>
            </a:r>
            <a:r>
              <a:rPr lang="en-US" dirty="0" err="1"/>
              <a:t>etc</a:t>
            </a:r>
            <a:r>
              <a:rPr lang="en-US" dirty="0"/>
              <a:t>, in a controlled environment with known accuracies</a:t>
            </a:r>
          </a:p>
          <a:p>
            <a:r>
              <a:rPr lang="en-US" dirty="0"/>
              <a:t>Exact placement of objects and cameras</a:t>
            </a:r>
          </a:p>
        </p:txBody>
      </p:sp>
    </p:spTree>
    <p:extLst>
      <p:ext uri="{BB962C8B-B14F-4D97-AF65-F5344CB8AC3E}">
        <p14:creationId xmlns:p14="http://schemas.microsoft.com/office/powerpoint/2010/main" val="410504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generates XML Files to generate data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Sensor</a:t>
            </a:r>
          </a:p>
          <a:p>
            <a:pPr lvl="1"/>
            <a:r>
              <a:rPr lang="en-US" dirty="0"/>
              <a:t>Trajectory</a:t>
            </a:r>
          </a:p>
          <a:p>
            <a:r>
              <a:rPr lang="en-US" dirty="0">
                <a:solidFill>
                  <a:schemeClr val="accent6"/>
                </a:solidFill>
              </a:rPr>
              <a:t>Render Engine Generates Imagery, control data</a:t>
            </a:r>
          </a:p>
          <a:p>
            <a:r>
              <a:rPr lang="en-US" dirty="0"/>
              <a:t>User runs SFM-MVS software how they’d like</a:t>
            </a:r>
          </a:p>
          <a:p>
            <a:r>
              <a:rPr lang="en-US" dirty="0">
                <a:solidFill>
                  <a:schemeClr val="accent6"/>
                </a:solidFill>
              </a:rPr>
              <a:t>Accuracy Metric Calculations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Point to plane, density, slope, aspect, noise, </a:t>
            </a:r>
            <a:r>
              <a:rPr lang="en-US" dirty="0" err="1">
                <a:solidFill>
                  <a:schemeClr val="accent6"/>
                </a:solidFill>
              </a:rPr>
              <a:t>etc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User tests hypothesis using accuracy metrics</a:t>
            </a:r>
          </a:p>
        </p:txBody>
      </p:sp>
    </p:spTree>
    <p:extLst>
      <p:ext uri="{BB962C8B-B14F-4D97-AF65-F5344CB8AC3E}">
        <p14:creationId xmlns:p14="http://schemas.microsoft.com/office/powerpoint/2010/main" val="143733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</a:t>
            </a:r>
            <a:r>
              <a:rPr lang="en-US" dirty="0" err="1"/>
              <a:t>Imagery+Metadata</a:t>
            </a:r>
            <a:r>
              <a:rPr lang="en-US" dirty="0"/>
              <a:t> Generation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411" y="4884954"/>
            <a:ext cx="1815191" cy="1299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Scene.xml, Sensor.xml</a:t>
            </a:r>
          </a:p>
          <a:p>
            <a:pPr algn="ctr"/>
            <a:r>
              <a:rPr lang="en-US" dirty="0"/>
              <a:t>Trajectory.xml</a:t>
            </a:r>
          </a:p>
          <a:p>
            <a:pPr algn="ctr"/>
            <a:r>
              <a:rPr lang="en-US" dirty="0"/>
              <a:t>SceneLibrary.xml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192839" y="4946787"/>
            <a:ext cx="1405619" cy="12377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69447" y="4501901"/>
            <a:ext cx="1815191" cy="211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Control.txt</a:t>
            </a:r>
          </a:p>
          <a:p>
            <a:pPr algn="ctr"/>
            <a:r>
              <a:rPr lang="en-US" dirty="0"/>
              <a:t>Log.txt</a:t>
            </a:r>
          </a:p>
          <a:p>
            <a:pPr algn="ctr"/>
            <a:r>
              <a:rPr lang="en-US" dirty="0"/>
              <a:t>Marker.txt</a:t>
            </a:r>
          </a:p>
          <a:p>
            <a:pPr algn="ctr"/>
            <a:r>
              <a:rPr lang="en-US" dirty="0"/>
              <a:t>Model.obj</a:t>
            </a:r>
          </a:p>
          <a:p>
            <a:pPr algn="ctr"/>
            <a:r>
              <a:rPr lang="en-US" dirty="0"/>
              <a:t>Sensor.xml</a:t>
            </a:r>
          </a:p>
          <a:p>
            <a:pPr algn="ctr"/>
            <a:r>
              <a:rPr lang="en-US" dirty="0"/>
              <a:t>Trajectory.txt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7106448" y="4931399"/>
            <a:ext cx="1405619" cy="12377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SFM-MVS</a:t>
            </a:r>
          </a:p>
          <a:p>
            <a:pPr algn="ctr"/>
            <a:r>
              <a:rPr lang="en-US" dirty="0"/>
              <a:t>Software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23304" y="5135602"/>
            <a:ext cx="2037662" cy="783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Pointcloud.las</a:t>
            </a:r>
            <a:endParaRPr lang="en-US" dirty="0"/>
          </a:p>
          <a:p>
            <a:pPr algn="ctr"/>
            <a:r>
              <a:rPr lang="en-US" dirty="0"/>
              <a:t>CameraPoses.txt</a:t>
            </a:r>
          </a:p>
          <a:p>
            <a:pPr algn="ctr"/>
            <a:r>
              <a:rPr lang="en-US" dirty="0"/>
              <a:t>CameraIntrinsics.txt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2515"/>
          </a:xfrm>
        </p:spPr>
        <p:txBody>
          <a:bodyPr>
            <a:normAutofit/>
          </a:bodyPr>
          <a:lstStyle/>
          <a:p>
            <a:r>
              <a:rPr lang="en-US" dirty="0"/>
              <a:t>Software to allow geomatics/SFM researchers an easy method to generate simulated UAV imagery</a:t>
            </a:r>
          </a:p>
          <a:p>
            <a:r>
              <a:rPr lang="en-US" dirty="0"/>
              <a:t>Ideally someone would get the “output” folder and have no idea that it was from a virtual environment and not a real UAV</a:t>
            </a:r>
          </a:p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169447" y="3859693"/>
            <a:ext cx="1815191" cy="442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images.JPG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3598458" y="4939019"/>
            <a:ext cx="1405619" cy="12377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Filtering</a:t>
            </a:r>
          </a:p>
          <a:p>
            <a:pPr algn="ctr"/>
            <a:r>
              <a:rPr lang="en-US" dirty="0"/>
              <a:t>(distortion, noise,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441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Accuracy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users of part I an easy way to assess a bunch of metrics from their </a:t>
            </a:r>
            <a:r>
              <a:rPr lang="en-US" dirty="0" err="1"/>
              <a:t>pointcloud</a:t>
            </a:r>
            <a:endParaRPr lang="en-US" dirty="0"/>
          </a:p>
          <a:p>
            <a:r>
              <a:rPr lang="en-US" dirty="0"/>
              <a:t>Make it easier to test hypotheses by making the analysis easier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900684" y="4525787"/>
            <a:ext cx="2037662" cy="783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Pointcloud.las</a:t>
            </a:r>
            <a:endParaRPr lang="en-US" dirty="0"/>
          </a:p>
          <a:p>
            <a:pPr algn="ctr"/>
            <a:r>
              <a:rPr lang="en-US" dirty="0"/>
              <a:t>CameraPoses.txt</a:t>
            </a:r>
          </a:p>
          <a:p>
            <a:pPr algn="ctr"/>
            <a:r>
              <a:rPr lang="en-US" dirty="0"/>
              <a:t>CameraIntrinsics.txt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5049583" y="4321584"/>
            <a:ext cx="1405619" cy="12377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 Assessment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6439" y="3894245"/>
            <a:ext cx="1815191" cy="204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  <a:p>
            <a:pPr algn="ctr"/>
            <a:r>
              <a:rPr lang="en-US" dirty="0"/>
              <a:t>Density</a:t>
            </a:r>
          </a:p>
          <a:p>
            <a:pPr algn="ctr"/>
            <a:r>
              <a:rPr lang="en-US" dirty="0"/>
              <a:t>Slope</a:t>
            </a:r>
          </a:p>
          <a:p>
            <a:pPr algn="ctr"/>
            <a:r>
              <a:rPr lang="en-US" dirty="0"/>
              <a:t>Curvature</a:t>
            </a:r>
          </a:p>
          <a:p>
            <a:pPr algn="ctr"/>
            <a:r>
              <a:rPr lang="en-US" dirty="0"/>
              <a:t>Pose error</a:t>
            </a:r>
          </a:p>
          <a:p>
            <a:pPr algn="ctr"/>
            <a:r>
              <a:rPr lang="en-US" dirty="0"/>
              <a:t>Calibration error</a:t>
            </a:r>
          </a:p>
          <a:p>
            <a:pPr algn="ctr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2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III: Leverage Workflow for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of Nadir vs Oblique Imagery on </a:t>
            </a:r>
            <a:r>
              <a:rPr lang="en-US" dirty="0" err="1"/>
              <a:t>pointcloud</a:t>
            </a:r>
            <a:r>
              <a:rPr lang="en-US" dirty="0"/>
              <a:t> accuracy and density </a:t>
            </a:r>
          </a:p>
          <a:p>
            <a:r>
              <a:rPr lang="en-US" dirty="0"/>
              <a:t>Effect of RTK GPS on accuracy in different environments</a:t>
            </a:r>
          </a:p>
          <a:p>
            <a:r>
              <a:rPr lang="en-US" dirty="0"/>
              <a:t>Effect of texture on </a:t>
            </a:r>
            <a:r>
              <a:rPr lang="en-US" dirty="0" err="1"/>
              <a:t>pointcloud</a:t>
            </a:r>
            <a:r>
              <a:rPr lang="en-US" dirty="0"/>
              <a:t> accuracy</a:t>
            </a:r>
          </a:p>
          <a:p>
            <a:r>
              <a:rPr lang="en-US" dirty="0"/>
              <a:t>Effect of </a:t>
            </a:r>
            <a:r>
              <a:rPr lang="en-US" dirty="0" err="1"/>
              <a:t>sidelap</a:t>
            </a:r>
            <a:r>
              <a:rPr lang="en-US" dirty="0"/>
              <a:t> on accuracy</a:t>
            </a:r>
          </a:p>
          <a:p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22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763</Words>
  <Application>Microsoft Office PowerPoint</Application>
  <PresentationFormat>Widescreen</PresentationFormat>
  <Paragraphs>145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Virtual SFM</vt:lpstr>
      <vt:lpstr>What is SFM-MVS</vt:lpstr>
      <vt:lpstr>Where is current research focused</vt:lpstr>
      <vt:lpstr>Limitations in current research</vt:lpstr>
      <vt:lpstr>Concept: Virtual World for Experiment Design</vt:lpstr>
      <vt:lpstr>Big Picture</vt:lpstr>
      <vt:lpstr>Part I: Imagery+Metadata Generation</vt:lpstr>
      <vt:lpstr>Part II: Accuracy Assessment</vt:lpstr>
      <vt:lpstr>Part III: Leverage Workflow for experiments</vt:lpstr>
      <vt:lpstr>Using Blender + Python Scripting as Renderer</vt:lpstr>
      <vt:lpstr>Blender Object Placement Validation</vt:lpstr>
      <vt:lpstr>Blender Photogrammetric Validation</vt:lpstr>
      <vt:lpstr>Proof of Concept</vt:lpstr>
      <vt:lpstr>PowerPoint Presentation</vt:lpstr>
      <vt:lpstr>Error Assessment after Photoscan Processing Using Known Camera Calibration (Fixed) vs Solving with SFM (Float)</vt:lpstr>
      <vt:lpstr>ToDo: Add Material Input in XML</vt:lpstr>
      <vt:lpstr>ToDo: Validate Material Texture resolution/sharpness</vt:lpstr>
      <vt:lpstr>ToDo: DOCUMENTATION</vt:lpstr>
      <vt:lpstr>ToDo: Decide on Committee</vt:lpstr>
      <vt:lpstr>Extra Stuff</vt:lpstr>
      <vt:lpstr>Scene XML Format</vt:lpstr>
      <vt:lpstr>Object Library</vt:lpstr>
      <vt:lpstr>Trajectory XML format</vt:lpstr>
      <vt:lpstr>Sensor XML format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SFM</dc:title>
  <dc:creator>Richie</dc:creator>
  <cp:lastModifiedBy>Richie</cp:lastModifiedBy>
  <cp:revision>29</cp:revision>
  <dcterms:created xsi:type="dcterms:W3CDTF">2016-08-30T21:35:26Z</dcterms:created>
  <dcterms:modified xsi:type="dcterms:W3CDTF">2016-08-31T23:25:23Z</dcterms:modified>
</cp:coreProperties>
</file>